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69" r:id="rId5"/>
    <p:sldId id="270" r:id="rId6"/>
    <p:sldId id="263" r:id="rId7"/>
    <p:sldId id="259" r:id="rId8"/>
    <p:sldId id="260" r:id="rId9"/>
    <p:sldId id="261" r:id="rId10"/>
    <p:sldId id="262" r:id="rId11"/>
    <p:sldId id="264" r:id="rId12"/>
    <p:sldId id="265" r:id="rId13"/>
    <p:sldId id="266" r:id="rId14"/>
    <p:sldId id="267" r:id="rId15"/>
    <p:sldId id="2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2"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AD043-0D4E-CDD5-5C07-919B8FC7BA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G"/>
          </a:p>
        </p:txBody>
      </p:sp>
      <p:sp>
        <p:nvSpPr>
          <p:cNvPr id="3" name="Subtitle 2">
            <a:extLst>
              <a:ext uri="{FF2B5EF4-FFF2-40B4-BE49-F238E27FC236}">
                <a16:creationId xmlns:a16="http://schemas.microsoft.com/office/drawing/2014/main" id="{243FB714-0E13-5887-CD62-77B368F919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G"/>
          </a:p>
        </p:txBody>
      </p:sp>
      <p:sp>
        <p:nvSpPr>
          <p:cNvPr id="4" name="Date Placeholder 3">
            <a:extLst>
              <a:ext uri="{FF2B5EF4-FFF2-40B4-BE49-F238E27FC236}">
                <a16:creationId xmlns:a16="http://schemas.microsoft.com/office/drawing/2014/main" id="{7CEDBF6C-3C87-10A9-5648-872CA6E7A656}"/>
              </a:ext>
            </a:extLst>
          </p:cNvPr>
          <p:cNvSpPr>
            <a:spLocks noGrp="1"/>
          </p:cNvSpPr>
          <p:nvPr>
            <p:ph type="dt" sz="half" idx="10"/>
          </p:nvPr>
        </p:nvSpPr>
        <p:spPr/>
        <p:txBody>
          <a:bodyPr/>
          <a:lstStyle/>
          <a:p>
            <a:fld id="{946850D9-3FED-412B-9B62-5D994329361E}" type="datetimeFigureOut">
              <a:rPr lang="en-SG" smtClean="0"/>
              <a:t>20/4/2025</a:t>
            </a:fld>
            <a:endParaRPr lang="en-SG"/>
          </a:p>
        </p:txBody>
      </p:sp>
      <p:sp>
        <p:nvSpPr>
          <p:cNvPr id="5" name="Footer Placeholder 4">
            <a:extLst>
              <a:ext uri="{FF2B5EF4-FFF2-40B4-BE49-F238E27FC236}">
                <a16:creationId xmlns:a16="http://schemas.microsoft.com/office/drawing/2014/main" id="{BC80E460-2849-F49F-17A1-D15165477288}"/>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EB5677CE-D47F-40F6-91FE-5014688D28A3}"/>
              </a:ext>
            </a:extLst>
          </p:cNvPr>
          <p:cNvSpPr>
            <a:spLocks noGrp="1"/>
          </p:cNvSpPr>
          <p:nvPr>
            <p:ph type="sldNum" sz="quarter" idx="12"/>
          </p:nvPr>
        </p:nvSpPr>
        <p:spPr/>
        <p:txBody>
          <a:bodyPr/>
          <a:lstStyle/>
          <a:p>
            <a:fld id="{130D0601-BE53-4D9B-A239-811D197C358B}" type="slidenum">
              <a:rPr lang="en-SG" smtClean="0"/>
              <a:t>‹#›</a:t>
            </a:fld>
            <a:endParaRPr lang="en-SG"/>
          </a:p>
        </p:txBody>
      </p:sp>
    </p:spTree>
    <p:extLst>
      <p:ext uri="{BB962C8B-B14F-4D97-AF65-F5344CB8AC3E}">
        <p14:creationId xmlns:p14="http://schemas.microsoft.com/office/powerpoint/2010/main" val="2784550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D87D0-379F-1905-8509-0B9A1CB81E7F}"/>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D97F9671-ED94-338D-EBD8-2B3F690CF7A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10DE889C-C067-F88F-C156-5CF98DB5CD8C}"/>
              </a:ext>
            </a:extLst>
          </p:cNvPr>
          <p:cNvSpPr>
            <a:spLocks noGrp="1"/>
          </p:cNvSpPr>
          <p:nvPr>
            <p:ph type="dt" sz="half" idx="10"/>
          </p:nvPr>
        </p:nvSpPr>
        <p:spPr/>
        <p:txBody>
          <a:bodyPr/>
          <a:lstStyle/>
          <a:p>
            <a:fld id="{946850D9-3FED-412B-9B62-5D994329361E}" type="datetimeFigureOut">
              <a:rPr lang="en-SG" smtClean="0"/>
              <a:t>20/4/2025</a:t>
            </a:fld>
            <a:endParaRPr lang="en-SG"/>
          </a:p>
        </p:txBody>
      </p:sp>
      <p:sp>
        <p:nvSpPr>
          <p:cNvPr id="5" name="Footer Placeholder 4">
            <a:extLst>
              <a:ext uri="{FF2B5EF4-FFF2-40B4-BE49-F238E27FC236}">
                <a16:creationId xmlns:a16="http://schemas.microsoft.com/office/drawing/2014/main" id="{19B5396C-2EA3-7C4F-968B-44C215C1214B}"/>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2BE636A7-67D2-4FB8-23CE-E23DB6DB8849}"/>
              </a:ext>
            </a:extLst>
          </p:cNvPr>
          <p:cNvSpPr>
            <a:spLocks noGrp="1"/>
          </p:cNvSpPr>
          <p:nvPr>
            <p:ph type="sldNum" sz="quarter" idx="12"/>
          </p:nvPr>
        </p:nvSpPr>
        <p:spPr/>
        <p:txBody>
          <a:bodyPr/>
          <a:lstStyle/>
          <a:p>
            <a:fld id="{130D0601-BE53-4D9B-A239-811D197C358B}" type="slidenum">
              <a:rPr lang="en-SG" smtClean="0"/>
              <a:t>‹#›</a:t>
            </a:fld>
            <a:endParaRPr lang="en-SG"/>
          </a:p>
        </p:txBody>
      </p:sp>
    </p:spTree>
    <p:extLst>
      <p:ext uri="{BB962C8B-B14F-4D97-AF65-F5344CB8AC3E}">
        <p14:creationId xmlns:p14="http://schemas.microsoft.com/office/powerpoint/2010/main" val="1214897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86D52-AEC6-D539-F4AB-37773F593A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G"/>
          </a:p>
        </p:txBody>
      </p:sp>
      <p:sp>
        <p:nvSpPr>
          <p:cNvPr id="3" name="Text Placeholder 2">
            <a:extLst>
              <a:ext uri="{FF2B5EF4-FFF2-40B4-BE49-F238E27FC236}">
                <a16:creationId xmlns:a16="http://schemas.microsoft.com/office/drawing/2014/main" id="{E6E24F50-BDE9-8F20-1135-6FA9B01A9D0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7EB3997-9A5B-59CF-A52B-9A35E4AA32C3}"/>
              </a:ext>
            </a:extLst>
          </p:cNvPr>
          <p:cNvSpPr>
            <a:spLocks noGrp="1"/>
          </p:cNvSpPr>
          <p:nvPr>
            <p:ph type="dt" sz="half" idx="10"/>
          </p:nvPr>
        </p:nvSpPr>
        <p:spPr/>
        <p:txBody>
          <a:bodyPr/>
          <a:lstStyle/>
          <a:p>
            <a:fld id="{946850D9-3FED-412B-9B62-5D994329361E}" type="datetimeFigureOut">
              <a:rPr lang="en-SG" smtClean="0"/>
              <a:t>20/4/2025</a:t>
            </a:fld>
            <a:endParaRPr lang="en-SG"/>
          </a:p>
        </p:txBody>
      </p:sp>
      <p:sp>
        <p:nvSpPr>
          <p:cNvPr id="5" name="Footer Placeholder 4">
            <a:extLst>
              <a:ext uri="{FF2B5EF4-FFF2-40B4-BE49-F238E27FC236}">
                <a16:creationId xmlns:a16="http://schemas.microsoft.com/office/drawing/2014/main" id="{575896B8-5379-3C39-4DDF-8A1E24A11C71}"/>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D334DFB7-F9BE-DFE1-1963-7842FE810FB1}"/>
              </a:ext>
            </a:extLst>
          </p:cNvPr>
          <p:cNvSpPr>
            <a:spLocks noGrp="1"/>
          </p:cNvSpPr>
          <p:nvPr>
            <p:ph type="sldNum" sz="quarter" idx="12"/>
          </p:nvPr>
        </p:nvSpPr>
        <p:spPr/>
        <p:txBody>
          <a:bodyPr/>
          <a:lstStyle/>
          <a:p>
            <a:fld id="{130D0601-BE53-4D9B-A239-811D197C358B}" type="slidenum">
              <a:rPr lang="en-SG" smtClean="0"/>
              <a:t>‹#›</a:t>
            </a:fld>
            <a:endParaRPr lang="en-SG"/>
          </a:p>
        </p:txBody>
      </p:sp>
    </p:spTree>
    <p:extLst>
      <p:ext uri="{BB962C8B-B14F-4D97-AF65-F5344CB8AC3E}">
        <p14:creationId xmlns:p14="http://schemas.microsoft.com/office/powerpoint/2010/main" val="3079975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D2004-9E0A-40CF-59A9-20917EC5218E}"/>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D30B596E-5E50-629B-C929-689C9B7CF0F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a:extLst>
              <a:ext uri="{FF2B5EF4-FFF2-40B4-BE49-F238E27FC236}">
                <a16:creationId xmlns:a16="http://schemas.microsoft.com/office/drawing/2014/main" id="{4556BC26-23F9-95F7-458F-8BFF317F647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a:extLst>
              <a:ext uri="{FF2B5EF4-FFF2-40B4-BE49-F238E27FC236}">
                <a16:creationId xmlns:a16="http://schemas.microsoft.com/office/drawing/2014/main" id="{B6158BE2-DABE-A56D-0244-CC47374023EE}"/>
              </a:ext>
            </a:extLst>
          </p:cNvPr>
          <p:cNvSpPr>
            <a:spLocks noGrp="1"/>
          </p:cNvSpPr>
          <p:nvPr>
            <p:ph type="dt" sz="half" idx="10"/>
          </p:nvPr>
        </p:nvSpPr>
        <p:spPr/>
        <p:txBody>
          <a:bodyPr/>
          <a:lstStyle/>
          <a:p>
            <a:fld id="{946850D9-3FED-412B-9B62-5D994329361E}" type="datetimeFigureOut">
              <a:rPr lang="en-SG" smtClean="0"/>
              <a:t>20/4/2025</a:t>
            </a:fld>
            <a:endParaRPr lang="en-SG"/>
          </a:p>
        </p:txBody>
      </p:sp>
      <p:sp>
        <p:nvSpPr>
          <p:cNvPr id="6" name="Footer Placeholder 5">
            <a:extLst>
              <a:ext uri="{FF2B5EF4-FFF2-40B4-BE49-F238E27FC236}">
                <a16:creationId xmlns:a16="http://schemas.microsoft.com/office/drawing/2014/main" id="{53826FF9-0FDF-D2CD-6E19-0D85AA478CBB}"/>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7E863F75-6556-5B03-5BF5-DA2742233C42}"/>
              </a:ext>
            </a:extLst>
          </p:cNvPr>
          <p:cNvSpPr>
            <a:spLocks noGrp="1"/>
          </p:cNvSpPr>
          <p:nvPr>
            <p:ph type="sldNum" sz="quarter" idx="12"/>
          </p:nvPr>
        </p:nvSpPr>
        <p:spPr/>
        <p:txBody>
          <a:bodyPr/>
          <a:lstStyle/>
          <a:p>
            <a:fld id="{130D0601-BE53-4D9B-A239-811D197C358B}" type="slidenum">
              <a:rPr lang="en-SG" smtClean="0"/>
              <a:t>‹#›</a:t>
            </a:fld>
            <a:endParaRPr lang="en-SG"/>
          </a:p>
        </p:txBody>
      </p:sp>
    </p:spTree>
    <p:extLst>
      <p:ext uri="{BB962C8B-B14F-4D97-AF65-F5344CB8AC3E}">
        <p14:creationId xmlns:p14="http://schemas.microsoft.com/office/powerpoint/2010/main" val="2750525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6F94F-2BA8-2671-3A3F-FE369465C1F1}"/>
              </a:ext>
            </a:extLst>
          </p:cNvPr>
          <p:cNvSpPr>
            <a:spLocks noGrp="1"/>
          </p:cNvSpPr>
          <p:nvPr>
            <p:ph type="title"/>
          </p:nvPr>
        </p:nvSpPr>
        <p:spPr>
          <a:xfrm>
            <a:off x="839788" y="365125"/>
            <a:ext cx="10515600" cy="1325563"/>
          </a:xfrm>
        </p:spPr>
        <p:txBody>
          <a:bodyPr/>
          <a:lstStyle/>
          <a:p>
            <a:r>
              <a:rPr lang="en-US"/>
              <a:t>Click to edit Master title style</a:t>
            </a:r>
            <a:endParaRPr lang="en-SG"/>
          </a:p>
        </p:txBody>
      </p:sp>
      <p:sp>
        <p:nvSpPr>
          <p:cNvPr id="3" name="Text Placeholder 2">
            <a:extLst>
              <a:ext uri="{FF2B5EF4-FFF2-40B4-BE49-F238E27FC236}">
                <a16:creationId xmlns:a16="http://schemas.microsoft.com/office/drawing/2014/main" id="{15CFB890-FEA6-A0ED-980B-724F1EE444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90509D2-3CF1-5AC1-C4C1-67CA96F1686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a:extLst>
              <a:ext uri="{FF2B5EF4-FFF2-40B4-BE49-F238E27FC236}">
                <a16:creationId xmlns:a16="http://schemas.microsoft.com/office/drawing/2014/main" id="{405B019B-07B7-222F-25BC-A6447D964C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B2893EF-47DF-5226-72D8-F0065580A1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a:extLst>
              <a:ext uri="{FF2B5EF4-FFF2-40B4-BE49-F238E27FC236}">
                <a16:creationId xmlns:a16="http://schemas.microsoft.com/office/drawing/2014/main" id="{20B133BA-3BD8-DD53-CA6F-6A547954DFE9}"/>
              </a:ext>
            </a:extLst>
          </p:cNvPr>
          <p:cNvSpPr>
            <a:spLocks noGrp="1"/>
          </p:cNvSpPr>
          <p:nvPr>
            <p:ph type="dt" sz="half" idx="10"/>
          </p:nvPr>
        </p:nvSpPr>
        <p:spPr/>
        <p:txBody>
          <a:bodyPr/>
          <a:lstStyle/>
          <a:p>
            <a:fld id="{946850D9-3FED-412B-9B62-5D994329361E}" type="datetimeFigureOut">
              <a:rPr lang="en-SG" smtClean="0"/>
              <a:t>20/4/2025</a:t>
            </a:fld>
            <a:endParaRPr lang="en-SG"/>
          </a:p>
        </p:txBody>
      </p:sp>
      <p:sp>
        <p:nvSpPr>
          <p:cNvPr id="8" name="Footer Placeholder 7">
            <a:extLst>
              <a:ext uri="{FF2B5EF4-FFF2-40B4-BE49-F238E27FC236}">
                <a16:creationId xmlns:a16="http://schemas.microsoft.com/office/drawing/2014/main" id="{0AB6FEE3-0715-1B62-B2D0-EBABB5E60AAF}"/>
              </a:ext>
            </a:extLst>
          </p:cNvPr>
          <p:cNvSpPr>
            <a:spLocks noGrp="1"/>
          </p:cNvSpPr>
          <p:nvPr>
            <p:ph type="ftr" sz="quarter" idx="11"/>
          </p:nvPr>
        </p:nvSpPr>
        <p:spPr/>
        <p:txBody>
          <a:bodyPr/>
          <a:lstStyle/>
          <a:p>
            <a:endParaRPr lang="en-SG"/>
          </a:p>
        </p:txBody>
      </p:sp>
      <p:sp>
        <p:nvSpPr>
          <p:cNvPr id="9" name="Slide Number Placeholder 8">
            <a:extLst>
              <a:ext uri="{FF2B5EF4-FFF2-40B4-BE49-F238E27FC236}">
                <a16:creationId xmlns:a16="http://schemas.microsoft.com/office/drawing/2014/main" id="{050E128D-EB0C-D85C-FC07-4F37F4E85B1F}"/>
              </a:ext>
            </a:extLst>
          </p:cNvPr>
          <p:cNvSpPr>
            <a:spLocks noGrp="1"/>
          </p:cNvSpPr>
          <p:nvPr>
            <p:ph type="sldNum" sz="quarter" idx="12"/>
          </p:nvPr>
        </p:nvSpPr>
        <p:spPr/>
        <p:txBody>
          <a:bodyPr/>
          <a:lstStyle/>
          <a:p>
            <a:fld id="{130D0601-BE53-4D9B-A239-811D197C358B}" type="slidenum">
              <a:rPr lang="en-SG" smtClean="0"/>
              <a:t>‹#›</a:t>
            </a:fld>
            <a:endParaRPr lang="en-SG"/>
          </a:p>
        </p:txBody>
      </p:sp>
    </p:spTree>
    <p:extLst>
      <p:ext uri="{BB962C8B-B14F-4D97-AF65-F5344CB8AC3E}">
        <p14:creationId xmlns:p14="http://schemas.microsoft.com/office/powerpoint/2010/main" val="4164277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01BAF-2BBC-91C7-3051-AE86F2B1E379}"/>
              </a:ext>
            </a:extLst>
          </p:cNvPr>
          <p:cNvSpPr>
            <a:spLocks noGrp="1"/>
          </p:cNvSpPr>
          <p:nvPr>
            <p:ph type="title"/>
          </p:nvPr>
        </p:nvSpPr>
        <p:spPr/>
        <p:txBody>
          <a:bodyPr/>
          <a:lstStyle/>
          <a:p>
            <a:r>
              <a:rPr lang="en-US"/>
              <a:t>Click to edit Master title style</a:t>
            </a:r>
            <a:endParaRPr lang="en-SG"/>
          </a:p>
        </p:txBody>
      </p:sp>
      <p:sp>
        <p:nvSpPr>
          <p:cNvPr id="3" name="Date Placeholder 2">
            <a:extLst>
              <a:ext uri="{FF2B5EF4-FFF2-40B4-BE49-F238E27FC236}">
                <a16:creationId xmlns:a16="http://schemas.microsoft.com/office/drawing/2014/main" id="{E9F7CCB4-0E07-3E29-68B6-91B5C747707B}"/>
              </a:ext>
            </a:extLst>
          </p:cNvPr>
          <p:cNvSpPr>
            <a:spLocks noGrp="1"/>
          </p:cNvSpPr>
          <p:nvPr>
            <p:ph type="dt" sz="half" idx="10"/>
          </p:nvPr>
        </p:nvSpPr>
        <p:spPr/>
        <p:txBody>
          <a:bodyPr/>
          <a:lstStyle/>
          <a:p>
            <a:fld id="{946850D9-3FED-412B-9B62-5D994329361E}" type="datetimeFigureOut">
              <a:rPr lang="en-SG" smtClean="0"/>
              <a:t>20/4/2025</a:t>
            </a:fld>
            <a:endParaRPr lang="en-SG"/>
          </a:p>
        </p:txBody>
      </p:sp>
      <p:sp>
        <p:nvSpPr>
          <p:cNvPr id="4" name="Footer Placeholder 3">
            <a:extLst>
              <a:ext uri="{FF2B5EF4-FFF2-40B4-BE49-F238E27FC236}">
                <a16:creationId xmlns:a16="http://schemas.microsoft.com/office/drawing/2014/main" id="{40EDB808-759C-A195-160D-65C24429C319}"/>
              </a:ext>
            </a:extLst>
          </p:cNvPr>
          <p:cNvSpPr>
            <a:spLocks noGrp="1"/>
          </p:cNvSpPr>
          <p:nvPr>
            <p:ph type="ftr" sz="quarter" idx="11"/>
          </p:nvPr>
        </p:nvSpPr>
        <p:spPr/>
        <p:txBody>
          <a:bodyPr/>
          <a:lstStyle/>
          <a:p>
            <a:endParaRPr lang="en-SG"/>
          </a:p>
        </p:txBody>
      </p:sp>
      <p:sp>
        <p:nvSpPr>
          <p:cNvPr id="5" name="Slide Number Placeholder 4">
            <a:extLst>
              <a:ext uri="{FF2B5EF4-FFF2-40B4-BE49-F238E27FC236}">
                <a16:creationId xmlns:a16="http://schemas.microsoft.com/office/drawing/2014/main" id="{7CFCCB27-B9B8-A1C9-690D-7A9826D01184}"/>
              </a:ext>
            </a:extLst>
          </p:cNvPr>
          <p:cNvSpPr>
            <a:spLocks noGrp="1"/>
          </p:cNvSpPr>
          <p:nvPr>
            <p:ph type="sldNum" sz="quarter" idx="12"/>
          </p:nvPr>
        </p:nvSpPr>
        <p:spPr/>
        <p:txBody>
          <a:bodyPr/>
          <a:lstStyle/>
          <a:p>
            <a:fld id="{130D0601-BE53-4D9B-A239-811D197C358B}" type="slidenum">
              <a:rPr lang="en-SG" smtClean="0"/>
              <a:t>‹#›</a:t>
            </a:fld>
            <a:endParaRPr lang="en-SG"/>
          </a:p>
        </p:txBody>
      </p:sp>
    </p:spTree>
    <p:extLst>
      <p:ext uri="{BB962C8B-B14F-4D97-AF65-F5344CB8AC3E}">
        <p14:creationId xmlns:p14="http://schemas.microsoft.com/office/powerpoint/2010/main" val="2871791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2B4B4F-F65C-C049-B82B-903E0A686EE2}"/>
              </a:ext>
            </a:extLst>
          </p:cNvPr>
          <p:cNvSpPr>
            <a:spLocks noGrp="1"/>
          </p:cNvSpPr>
          <p:nvPr>
            <p:ph type="dt" sz="half" idx="10"/>
          </p:nvPr>
        </p:nvSpPr>
        <p:spPr/>
        <p:txBody>
          <a:bodyPr/>
          <a:lstStyle/>
          <a:p>
            <a:fld id="{946850D9-3FED-412B-9B62-5D994329361E}" type="datetimeFigureOut">
              <a:rPr lang="en-SG" smtClean="0"/>
              <a:t>20/4/2025</a:t>
            </a:fld>
            <a:endParaRPr lang="en-SG"/>
          </a:p>
        </p:txBody>
      </p:sp>
      <p:sp>
        <p:nvSpPr>
          <p:cNvPr id="3" name="Footer Placeholder 2">
            <a:extLst>
              <a:ext uri="{FF2B5EF4-FFF2-40B4-BE49-F238E27FC236}">
                <a16:creationId xmlns:a16="http://schemas.microsoft.com/office/drawing/2014/main" id="{5D1FA125-E9F5-B8A5-8D45-45DC837092CA}"/>
              </a:ext>
            </a:extLst>
          </p:cNvPr>
          <p:cNvSpPr>
            <a:spLocks noGrp="1"/>
          </p:cNvSpPr>
          <p:nvPr>
            <p:ph type="ftr" sz="quarter" idx="11"/>
          </p:nvPr>
        </p:nvSpPr>
        <p:spPr/>
        <p:txBody>
          <a:bodyPr/>
          <a:lstStyle/>
          <a:p>
            <a:endParaRPr lang="en-SG"/>
          </a:p>
        </p:txBody>
      </p:sp>
      <p:sp>
        <p:nvSpPr>
          <p:cNvPr id="4" name="Slide Number Placeholder 3">
            <a:extLst>
              <a:ext uri="{FF2B5EF4-FFF2-40B4-BE49-F238E27FC236}">
                <a16:creationId xmlns:a16="http://schemas.microsoft.com/office/drawing/2014/main" id="{F1AEA358-8B3B-9E7E-E9C8-B40D57DABEF5}"/>
              </a:ext>
            </a:extLst>
          </p:cNvPr>
          <p:cNvSpPr>
            <a:spLocks noGrp="1"/>
          </p:cNvSpPr>
          <p:nvPr>
            <p:ph type="sldNum" sz="quarter" idx="12"/>
          </p:nvPr>
        </p:nvSpPr>
        <p:spPr/>
        <p:txBody>
          <a:bodyPr/>
          <a:lstStyle/>
          <a:p>
            <a:fld id="{130D0601-BE53-4D9B-A239-811D197C358B}" type="slidenum">
              <a:rPr lang="en-SG" smtClean="0"/>
              <a:t>‹#›</a:t>
            </a:fld>
            <a:endParaRPr lang="en-SG"/>
          </a:p>
        </p:txBody>
      </p:sp>
    </p:spTree>
    <p:extLst>
      <p:ext uri="{BB962C8B-B14F-4D97-AF65-F5344CB8AC3E}">
        <p14:creationId xmlns:p14="http://schemas.microsoft.com/office/powerpoint/2010/main" val="14434094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A6070-DA3C-9CDB-3DEE-CEB6AC269B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Content Placeholder 2">
            <a:extLst>
              <a:ext uri="{FF2B5EF4-FFF2-40B4-BE49-F238E27FC236}">
                <a16:creationId xmlns:a16="http://schemas.microsoft.com/office/drawing/2014/main" id="{0877B8FC-2CB8-207C-E366-E2781ADB1A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a:extLst>
              <a:ext uri="{FF2B5EF4-FFF2-40B4-BE49-F238E27FC236}">
                <a16:creationId xmlns:a16="http://schemas.microsoft.com/office/drawing/2014/main" id="{D6ECD7CE-E1B1-7DB1-390A-09F2FE9260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17DE8B-0CC2-4335-8B29-40031C4548D5}"/>
              </a:ext>
            </a:extLst>
          </p:cNvPr>
          <p:cNvSpPr>
            <a:spLocks noGrp="1"/>
          </p:cNvSpPr>
          <p:nvPr>
            <p:ph type="dt" sz="half" idx="10"/>
          </p:nvPr>
        </p:nvSpPr>
        <p:spPr/>
        <p:txBody>
          <a:bodyPr/>
          <a:lstStyle/>
          <a:p>
            <a:fld id="{946850D9-3FED-412B-9B62-5D994329361E}" type="datetimeFigureOut">
              <a:rPr lang="en-SG" smtClean="0"/>
              <a:t>20/4/2025</a:t>
            </a:fld>
            <a:endParaRPr lang="en-SG"/>
          </a:p>
        </p:txBody>
      </p:sp>
      <p:sp>
        <p:nvSpPr>
          <p:cNvPr id="6" name="Footer Placeholder 5">
            <a:extLst>
              <a:ext uri="{FF2B5EF4-FFF2-40B4-BE49-F238E27FC236}">
                <a16:creationId xmlns:a16="http://schemas.microsoft.com/office/drawing/2014/main" id="{85E45A48-139D-E8D7-072F-90E82206172F}"/>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85003D54-8589-4D2A-8007-6C45D9643A55}"/>
              </a:ext>
            </a:extLst>
          </p:cNvPr>
          <p:cNvSpPr>
            <a:spLocks noGrp="1"/>
          </p:cNvSpPr>
          <p:nvPr>
            <p:ph type="sldNum" sz="quarter" idx="12"/>
          </p:nvPr>
        </p:nvSpPr>
        <p:spPr/>
        <p:txBody>
          <a:bodyPr/>
          <a:lstStyle/>
          <a:p>
            <a:fld id="{130D0601-BE53-4D9B-A239-811D197C358B}" type="slidenum">
              <a:rPr lang="en-SG" smtClean="0"/>
              <a:t>‹#›</a:t>
            </a:fld>
            <a:endParaRPr lang="en-SG"/>
          </a:p>
        </p:txBody>
      </p:sp>
    </p:spTree>
    <p:extLst>
      <p:ext uri="{BB962C8B-B14F-4D97-AF65-F5344CB8AC3E}">
        <p14:creationId xmlns:p14="http://schemas.microsoft.com/office/powerpoint/2010/main" val="27042889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D2F63-F1B9-61C8-C45C-E3E5C492AD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Picture Placeholder 2">
            <a:extLst>
              <a:ext uri="{FF2B5EF4-FFF2-40B4-BE49-F238E27FC236}">
                <a16:creationId xmlns:a16="http://schemas.microsoft.com/office/drawing/2014/main" id="{F053E1B8-6756-9886-3446-0FB4DEA1B3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a:extLst>
              <a:ext uri="{FF2B5EF4-FFF2-40B4-BE49-F238E27FC236}">
                <a16:creationId xmlns:a16="http://schemas.microsoft.com/office/drawing/2014/main" id="{74CE2B6B-AF35-E467-4B19-83DAF3BF5B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DFC4F0-8EFD-14EE-5E6E-B74585D49CDA}"/>
              </a:ext>
            </a:extLst>
          </p:cNvPr>
          <p:cNvSpPr>
            <a:spLocks noGrp="1"/>
          </p:cNvSpPr>
          <p:nvPr>
            <p:ph type="dt" sz="half" idx="10"/>
          </p:nvPr>
        </p:nvSpPr>
        <p:spPr/>
        <p:txBody>
          <a:bodyPr/>
          <a:lstStyle/>
          <a:p>
            <a:fld id="{946850D9-3FED-412B-9B62-5D994329361E}" type="datetimeFigureOut">
              <a:rPr lang="en-SG" smtClean="0"/>
              <a:t>20/4/2025</a:t>
            </a:fld>
            <a:endParaRPr lang="en-SG"/>
          </a:p>
        </p:txBody>
      </p:sp>
      <p:sp>
        <p:nvSpPr>
          <p:cNvPr id="6" name="Footer Placeholder 5">
            <a:extLst>
              <a:ext uri="{FF2B5EF4-FFF2-40B4-BE49-F238E27FC236}">
                <a16:creationId xmlns:a16="http://schemas.microsoft.com/office/drawing/2014/main" id="{46DE8850-B38C-7D5D-2120-AABCCA3EC3FD}"/>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7635A157-EC95-5867-595A-895CE1C41338}"/>
              </a:ext>
            </a:extLst>
          </p:cNvPr>
          <p:cNvSpPr>
            <a:spLocks noGrp="1"/>
          </p:cNvSpPr>
          <p:nvPr>
            <p:ph type="sldNum" sz="quarter" idx="12"/>
          </p:nvPr>
        </p:nvSpPr>
        <p:spPr/>
        <p:txBody>
          <a:bodyPr/>
          <a:lstStyle/>
          <a:p>
            <a:fld id="{130D0601-BE53-4D9B-A239-811D197C358B}" type="slidenum">
              <a:rPr lang="en-SG" smtClean="0"/>
              <a:t>‹#›</a:t>
            </a:fld>
            <a:endParaRPr lang="en-SG"/>
          </a:p>
        </p:txBody>
      </p:sp>
    </p:spTree>
    <p:extLst>
      <p:ext uri="{BB962C8B-B14F-4D97-AF65-F5344CB8AC3E}">
        <p14:creationId xmlns:p14="http://schemas.microsoft.com/office/powerpoint/2010/main" val="1853439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B2EBC-0F10-BAF8-D0EB-A44D182491CC}"/>
              </a:ext>
            </a:extLst>
          </p:cNvPr>
          <p:cNvSpPr>
            <a:spLocks noGrp="1"/>
          </p:cNvSpPr>
          <p:nvPr>
            <p:ph type="title"/>
          </p:nvPr>
        </p:nvSpPr>
        <p:spPr/>
        <p:txBody>
          <a:bodyPr/>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761C0C3F-8B95-E6AC-A7AF-57D9AEB81D4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5E4688C4-0AAE-4BA7-C861-17B5FDC1CAC6}"/>
              </a:ext>
            </a:extLst>
          </p:cNvPr>
          <p:cNvSpPr>
            <a:spLocks noGrp="1"/>
          </p:cNvSpPr>
          <p:nvPr>
            <p:ph type="dt" sz="half" idx="10"/>
          </p:nvPr>
        </p:nvSpPr>
        <p:spPr/>
        <p:txBody>
          <a:bodyPr/>
          <a:lstStyle/>
          <a:p>
            <a:fld id="{946850D9-3FED-412B-9B62-5D994329361E}" type="datetimeFigureOut">
              <a:rPr lang="en-SG" smtClean="0"/>
              <a:t>20/4/2025</a:t>
            </a:fld>
            <a:endParaRPr lang="en-SG"/>
          </a:p>
        </p:txBody>
      </p:sp>
      <p:sp>
        <p:nvSpPr>
          <p:cNvPr id="5" name="Footer Placeholder 4">
            <a:extLst>
              <a:ext uri="{FF2B5EF4-FFF2-40B4-BE49-F238E27FC236}">
                <a16:creationId xmlns:a16="http://schemas.microsoft.com/office/drawing/2014/main" id="{FB744311-E2F0-524C-6D20-800F5976F13D}"/>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B7A1D8D1-690C-AB74-B066-01CB1CAD81B2}"/>
              </a:ext>
            </a:extLst>
          </p:cNvPr>
          <p:cNvSpPr>
            <a:spLocks noGrp="1"/>
          </p:cNvSpPr>
          <p:nvPr>
            <p:ph type="sldNum" sz="quarter" idx="12"/>
          </p:nvPr>
        </p:nvSpPr>
        <p:spPr/>
        <p:txBody>
          <a:bodyPr/>
          <a:lstStyle/>
          <a:p>
            <a:fld id="{130D0601-BE53-4D9B-A239-811D197C358B}" type="slidenum">
              <a:rPr lang="en-SG" smtClean="0"/>
              <a:t>‹#›</a:t>
            </a:fld>
            <a:endParaRPr lang="en-SG"/>
          </a:p>
        </p:txBody>
      </p:sp>
    </p:spTree>
    <p:extLst>
      <p:ext uri="{BB962C8B-B14F-4D97-AF65-F5344CB8AC3E}">
        <p14:creationId xmlns:p14="http://schemas.microsoft.com/office/powerpoint/2010/main" val="937752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586617-CE72-572C-B59B-6A0DBDE26AA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096694BB-17FA-E369-A9AE-6A45B37A5C7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993CA73E-37E8-281D-E0C1-678F4C5621CE}"/>
              </a:ext>
            </a:extLst>
          </p:cNvPr>
          <p:cNvSpPr>
            <a:spLocks noGrp="1"/>
          </p:cNvSpPr>
          <p:nvPr>
            <p:ph type="dt" sz="half" idx="10"/>
          </p:nvPr>
        </p:nvSpPr>
        <p:spPr/>
        <p:txBody>
          <a:bodyPr/>
          <a:lstStyle/>
          <a:p>
            <a:fld id="{946850D9-3FED-412B-9B62-5D994329361E}" type="datetimeFigureOut">
              <a:rPr lang="en-SG" smtClean="0"/>
              <a:t>20/4/2025</a:t>
            </a:fld>
            <a:endParaRPr lang="en-SG"/>
          </a:p>
        </p:txBody>
      </p:sp>
      <p:sp>
        <p:nvSpPr>
          <p:cNvPr id="5" name="Footer Placeholder 4">
            <a:extLst>
              <a:ext uri="{FF2B5EF4-FFF2-40B4-BE49-F238E27FC236}">
                <a16:creationId xmlns:a16="http://schemas.microsoft.com/office/drawing/2014/main" id="{445EEE8D-E64C-76A9-C99D-A9BA4BE9E2F5}"/>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103E48C6-ED83-82BB-E2C7-416581ACF3E4}"/>
              </a:ext>
            </a:extLst>
          </p:cNvPr>
          <p:cNvSpPr>
            <a:spLocks noGrp="1"/>
          </p:cNvSpPr>
          <p:nvPr>
            <p:ph type="sldNum" sz="quarter" idx="12"/>
          </p:nvPr>
        </p:nvSpPr>
        <p:spPr/>
        <p:txBody>
          <a:bodyPr/>
          <a:lstStyle/>
          <a:p>
            <a:fld id="{130D0601-BE53-4D9B-A239-811D197C358B}" type="slidenum">
              <a:rPr lang="en-SG" smtClean="0"/>
              <a:t>‹#›</a:t>
            </a:fld>
            <a:endParaRPr lang="en-SG"/>
          </a:p>
        </p:txBody>
      </p:sp>
    </p:spTree>
    <p:extLst>
      <p:ext uri="{BB962C8B-B14F-4D97-AF65-F5344CB8AC3E}">
        <p14:creationId xmlns:p14="http://schemas.microsoft.com/office/powerpoint/2010/main" val="88261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43107E-DF9A-E848-221C-DD0E062351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a:extLst>
              <a:ext uri="{FF2B5EF4-FFF2-40B4-BE49-F238E27FC236}">
                <a16:creationId xmlns:a16="http://schemas.microsoft.com/office/drawing/2014/main" id="{38223C5D-FD81-32DE-7835-A3E668B062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85895CC5-82A0-8522-5D08-C51DAEF34B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6850D9-3FED-412B-9B62-5D994329361E}" type="datetimeFigureOut">
              <a:rPr lang="en-SG" smtClean="0"/>
              <a:t>20/4/2025</a:t>
            </a:fld>
            <a:endParaRPr lang="en-SG"/>
          </a:p>
        </p:txBody>
      </p:sp>
      <p:sp>
        <p:nvSpPr>
          <p:cNvPr id="5" name="Footer Placeholder 4">
            <a:extLst>
              <a:ext uri="{FF2B5EF4-FFF2-40B4-BE49-F238E27FC236}">
                <a16:creationId xmlns:a16="http://schemas.microsoft.com/office/drawing/2014/main" id="{DE64D28A-BBDD-1B1A-45F1-E603AE1D13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a:p>
        </p:txBody>
      </p:sp>
      <p:sp>
        <p:nvSpPr>
          <p:cNvPr id="6" name="Slide Number Placeholder 5">
            <a:extLst>
              <a:ext uri="{FF2B5EF4-FFF2-40B4-BE49-F238E27FC236}">
                <a16:creationId xmlns:a16="http://schemas.microsoft.com/office/drawing/2014/main" id="{0B2BFDC5-0A94-1FCD-D853-A06DF4D6D0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0D0601-BE53-4D9B-A239-811D197C358B}" type="slidenum">
              <a:rPr lang="en-SG" smtClean="0"/>
              <a:t>‹#›</a:t>
            </a:fld>
            <a:endParaRPr lang="en-SG"/>
          </a:p>
        </p:txBody>
      </p:sp>
    </p:spTree>
    <p:extLst>
      <p:ext uri="{BB962C8B-B14F-4D97-AF65-F5344CB8AC3E}">
        <p14:creationId xmlns:p14="http://schemas.microsoft.com/office/powerpoint/2010/main" val="20707625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9FCFA-9242-D881-D942-0AA4257B889D}"/>
              </a:ext>
            </a:extLst>
          </p:cNvPr>
          <p:cNvSpPr>
            <a:spLocks noGrp="1"/>
          </p:cNvSpPr>
          <p:nvPr>
            <p:ph type="ctrTitle"/>
          </p:nvPr>
        </p:nvSpPr>
        <p:spPr>
          <a:xfrm>
            <a:off x="818147" y="1122363"/>
            <a:ext cx="10427369" cy="2387600"/>
          </a:xfrm>
        </p:spPr>
        <p:txBody>
          <a:bodyPr>
            <a:noAutofit/>
          </a:bodyPr>
          <a:lstStyle/>
          <a:p>
            <a:r>
              <a:rPr lang="en-US" sz="4400" dirty="0"/>
              <a:t>The Emerging Landscape of Trade: Trump's Reciprocal Tariff and Its Implications for Bangladesh</a:t>
            </a:r>
            <a:br>
              <a:rPr lang="en-US" sz="4400" dirty="0"/>
            </a:br>
            <a:endParaRPr lang="en-SG" sz="4400" b="1" dirty="0"/>
          </a:p>
        </p:txBody>
      </p:sp>
      <p:sp>
        <p:nvSpPr>
          <p:cNvPr id="3" name="Subtitle 2">
            <a:extLst>
              <a:ext uri="{FF2B5EF4-FFF2-40B4-BE49-F238E27FC236}">
                <a16:creationId xmlns:a16="http://schemas.microsoft.com/office/drawing/2014/main" id="{FD02042A-D5EA-0A8C-69AA-2942002DA021}"/>
              </a:ext>
            </a:extLst>
          </p:cNvPr>
          <p:cNvSpPr>
            <a:spLocks noGrp="1"/>
          </p:cNvSpPr>
          <p:nvPr>
            <p:ph type="subTitle" idx="1"/>
          </p:nvPr>
        </p:nvSpPr>
        <p:spPr>
          <a:xfrm>
            <a:off x="1523999" y="3602037"/>
            <a:ext cx="9478297" cy="2387599"/>
          </a:xfrm>
        </p:spPr>
        <p:txBody>
          <a:bodyPr>
            <a:normAutofit fontScale="92500" lnSpcReduction="10000"/>
          </a:bodyPr>
          <a:lstStyle/>
          <a:p>
            <a:r>
              <a:rPr lang="en-US" dirty="0"/>
              <a:t>Md. Deen Islam, PhD</a:t>
            </a:r>
          </a:p>
          <a:p>
            <a:r>
              <a:rPr lang="en-US" dirty="0"/>
              <a:t>Associate Professor, Economics, University of Dhaka</a:t>
            </a:r>
          </a:p>
          <a:p>
            <a:r>
              <a:rPr lang="en-US" dirty="0"/>
              <a:t>Research Director, Research and Policy Integration for Development</a:t>
            </a:r>
          </a:p>
          <a:p>
            <a:endParaRPr lang="en-US" dirty="0"/>
          </a:p>
          <a:p>
            <a:r>
              <a:rPr lang="en-US" dirty="0"/>
              <a:t>April 20, 2025</a:t>
            </a:r>
          </a:p>
          <a:p>
            <a:r>
              <a:rPr lang="en-US" dirty="0"/>
              <a:t>Dacca Institute of Research &amp; Analytics (DAIRA)</a:t>
            </a:r>
          </a:p>
          <a:p>
            <a:endParaRPr lang="en-SG" dirty="0"/>
          </a:p>
        </p:txBody>
      </p:sp>
    </p:spTree>
    <p:extLst>
      <p:ext uri="{BB962C8B-B14F-4D97-AF65-F5344CB8AC3E}">
        <p14:creationId xmlns:p14="http://schemas.microsoft.com/office/powerpoint/2010/main" val="165388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68E25D0-2484-192E-C3CC-2DE960A7E0E3}"/>
              </a:ext>
            </a:extLst>
          </p:cNvPr>
          <p:cNvSpPr>
            <a:spLocks noGrp="1"/>
          </p:cNvSpPr>
          <p:nvPr>
            <p:ph idx="1"/>
          </p:nvPr>
        </p:nvSpPr>
        <p:spPr>
          <a:xfrm>
            <a:off x="4944979" y="6513848"/>
            <a:ext cx="2675021" cy="308977"/>
          </a:xfrm>
        </p:spPr>
        <p:txBody>
          <a:bodyPr>
            <a:normAutofit fontScale="85000" lnSpcReduction="10000"/>
          </a:bodyPr>
          <a:lstStyle/>
          <a:p>
            <a:pPr marL="0" indent="0">
              <a:buNone/>
            </a:pPr>
            <a:r>
              <a:rPr lang="en-US" sz="2000" dirty="0"/>
              <a:t>Source: Based on OEC data</a:t>
            </a:r>
            <a:endParaRPr lang="en-SG" sz="2000" dirty="0"/>
          </a:p>
        </p:txBody>
      </p:sp>
      <p:pic>
        <p:nvPicPr>
          <p:cNvPr id="4" name="Picture 3">
            <a:extLst>
              <a:ext uri="{FF2B5EF4-FFF2-40B4-BE49-F238E27FC236}">
                <a16:creationId xmlns:a16="http://schemas.microsoft.com/office/drawing/2014/main" id="{041AF1EA-268B-CDA8-7625-D9B3C0BF3955}"/>
              </a:ext>
            </a:extLst>
          </p:cNvPr>
          <p:cNvPicPr>
            <a:picLocks noChangeAspect="1"/>
          </p:cNvPicPr>
          <p:nvPr/>
        </p:nvPicPr>
        <p:blipFill>
          <a:blip r:embed="rId2">
            <a:extLst>
              <a:ext uri="{28A0092B-C50C-407E-A947-70E740481C1C}">
                <a14:useLocalDpi xmlns:a14="http://schemas.microsoft.com/office/drawing/2010/main" val="0"/>
              </a:ext>
            </a:extLst>
          </a:blip>
          <a:srcRect l="7302" t="11614" r="6823" b="13920"/>
          <a:stretch/>
        </p:blipFill>
        <p:spPr>
          <a:xfrm>
            <a:off x="481781" y="324464"/>
            <a:ext cx="11366090" cy="6189384"/>
          </a:xfrm>
          <a:prstGeom prst="rect">
            <a:avLst/>
          </a:prstGeom>
        </p:spPr>
      </p:pic>
    </p:spTree>
    <p:extLst>
      <p:ext uri="{BB962C8B-B14F-4D97-AF65-F5344CB8AC3E}">
        <p14:creationId xmlns:p14="http://schemas.microsoft.com/office/powerpoint/2010/main" val="2694809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000AC-095D-6D3C-7176-D3074B59B825}"/>
              </a:ext>
            </a:extLst>
          </p:cNvPr>
          <p:cNvSpPr>
            <a:spLocks noGrp="1"/>
          </p:cNvSpPr>
          <p:nvPr>
            <p:ph type="title"/>
          </p:nvPr>
        </p:nvSpPr>
        <p:spPr>
          <a:xfrm>
            <a:off x="311377" y="174087"/>
            <a:ext cx="11569245" cy="533233"/>
          </a:xfrm>
        </p:spPr>
        <p:txBody>
          <a:bodyPr>
            <a:noAutofit/>
          </a:bodyPr>
          <a:lstStyle/>
          <a:p>
            <a:pPr algn="ctr"/>
            <a:r>
              <a:rPr lang="en-US" sz="3600" b="1" i="1" dirty="0">
                <a:solidFill>
                  <a:srgbClr val="FF0000"/>
                </a:solidFill>
              </a:rPr>
              <a:t>The United States is Bangladesh's single largest export market</a:t>
            </a:r>
            <a:endParaRPr lang="en-SG" sz="3600" b="1" i="1" dirty="0">
              <a:solidFill>
                <a:srgbClr val="FF0000"/>
              </a:solidFill>
            </a:endParaRPr>
          </a:p>
        </p:txBody>
      </p:sp>
      <p:pic>
        <p:nvPicPr>
          <p:cNvPr id="7" name="Picture 6">
            <a:extLst>
              <a:ext uri="{FF2B5EF4-FFF2-40B4-BE49-F238E27FC236}">
                <a16:creationId xmlns:a16="http://schemas.microsoft.com/office/drawing/2014/main" id="{353EB521-5BD8-DE0F-E5E6-DC00546E2955}"/>
              </a:ext>
            </a:extLst>
          </p:cNvPr>
          <p:cNvPicPr>
            <a:picLocks noChangeAspect="1"/>
          </p:cNvPicPr>
          <p:nvPr/>
        </p:nvPicPr>
        <p:blipFill>
          <a:blip r:embed="rId2"/>
          <a:stretch>
            <a:fillRect/>
          </a:stretch>
        </p:blipFill>
        <p:spPr>
          <a:xfrm>
            <a:off x="648930" y="660316"/>
            <a:ext cx="10894142" cy="5872183"/>
          </a:xfrm>
          <a:prstGeom prst="rect">
            <a:avLst/>
          </a:prstGeom>
        </p:spPr>
      </p:pic>
      <p:sp>
        <p:nvSpPr>
          <p:cNvPr id="10" name="Content Placeholder 2">
            <a:extLst>
              <a:ext uri="{FF2B5EF4-FFF2-40B4-BE49-F238E27FC236}">
                <a16:creationId xmlns:a16="http://schemas.microsoft.com/office/drawing/2014/main" id="{84D30AC3-78FB-4F40-3399-77F3135C2976}"/>
              </a:ext>
            </a:extLst>
          </p:cNvPr>
          <p:cNvSpPr txBox="1">
            <a:spLocks/>
          </p:cNvSpPr>
          <p:nvPr/>
        </p:nvSpPr>
        <p:spPr>
          <a:xfrm>
            <a:off x="5574373" y="6554373"/>
            <a:ext cx="2374232" cy="303627"/>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SG" sz="2000" dirty="0"/>
              <a:t>Source: OEC, 2023. </a:t>
            </a:r>
          </a:p>
        </p:txBody>
      </p:sp>
    </p:spTree>
    <p:extLst>
      <p:ext uri="{BB962C8B-B14F-4D97-AF65-F5344CB8AC3E}">
        <p14:creationId xmlns:p14="http://schemas.microsoft.com/office/powerpoint/2010/main" val="1475385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9430F-8266-324C-712E-66D851A3BB83}"/>
              </a:ext>
            </a:extLst>
          </p:cNvPr>
          <p:cNvSpPr>
            <a:spLocks noGrp="1"/>
          </p:cNvSpPr>
          <p:nvPr>
            <p:ph type="title"/>
          </p:nvPr>
        </p:nvSpPr>
        <p:spPr>
          <a:xfrm>
            <a:off x="838200" y="365126"/>
            <a:ext cx="10515600" cy="647598"/>
          </a:xfrm>
        </p:spPr>
        <p:txBody>
          <a:bodyPr>
            <a:noAutofit/>
          </a:bodyPr>
          <a:lstStyle/>
          <a:p>
            <a:r>
              <a:rPr lang="en-US" sz="3600" b="1" dirty="0">
                <a:solidFill>
                  <a:srgbClr val="FF0000"/>
                </a:solidFill>
              </a:rPr>
              <a:t>Bangladesh’s exports to the US have achieved a new level after the COVID-19 pandemic</a:t>
            </a:r>
            <a:endParaRPr lang="en-SG" sz="3600" b="1" dirty="0">
              <a:solidFill>
                <a:srgbClr val="FF0000"/>
              </a:solidFill>
            </a:endParaRPr>
          </a:p>
        </p:txBody>
      </p:sp>
      <p:pic>
        <p:nvPicPr>
          <p:cNvPr id="5" name="Content Placeholder 4">
            <a:extLst>
              <a:ext uri="{FF2B5EF4-FFF2-40B4-BE49-F238E27FC236}">
                <a16:creationId xmlns:a16="http://schemas.microsoft.com/office/drawing/2014/main" id="{E9E80314-C5DF-C60B-D33D-813E7F2F64A6}"/>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rcRect b="2990"/>
          <a:stretch/>
        </p:blipFill>
        <p:spPr>
          <a:xfrm>
            <a:off x="609600" y="1406012"/>
            <a:ext cx="11139948" cy="5086861"/>
          </a:xfrm>
        </p:spPr>
      </p:pic>
    </p:spTree>
    <p:extLst>
      <p:ext uri="{BB962C8B-B14F-4D97-AF65-F5344CB8AC3E}">
        <p14:creationId xmlns:p14="http://schemas.microsoft.com/office/powerpoint/2010/main" val="2957706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741AA-B61F-D0B1-9BA1-685D223ECDB3}"/>
              </a:ext>
            </a:extLst>
          </p:cNvPr>
          <p:cNvSpPr>
            <a:spLocks noGrp="1"/>
          </p:cNvSpPr>
          <p:nvPr>
            <p:ph type="title"/>
          </p:nvPr>
        </p:nvSpPr>
        <p:spPr>
          <a:xfrm>
            <a:off x="560439" y="353965"/>
            <a:ext cx="11307096" cy="78658"/>
          </a:xfrm>
        </p:spPr>
        <p:txBody>
          <a:bodyPr>
            <a:noAutofit/>
          </a:bodyPr>
          <a:lstStyle/>
          <a:p>
            <a:pPr algn="ctr"/>
            <a:r>
              <a:rPr lang="en-US" sz="3600" b="1" dirty="0">
                <a:solidFill>
                  <a:srgbClr val="FF0000"/>
                </a:solidFill>
              </a:rPr>
              <a:t>Exports from Bangladesh to the United States in 2023</a:t>
            </a:r>
            <a:endParaRPr lang="en-SG" sz="3600" b="1" dirty="0">
              <a:solidFill>
                <a:srgbClr val="FF0000"/>
              </a:solidFill>
            </a:endParaRPr>
          </a:p>
        </p:txBody>
      </p:sp>
      <p:pic>
        <p:nvPicPr>
          <p:cNvPr id="5" name="Content Placeholder 4">
            <a:extLst>
              <a:ext uri="{FF2B5EF4-FFF2-40B4-BE49-F238E27FC236}">
                <a16:creationId xmlns:a16="http://schemas.microsoft.com/office/drawing/2014/main" id="{3FEE0854-32E5-70FA-8CA9-8CC350CC7E92}"/>
              </a:ext>
            </a:extLst>
          </p:cNvPr>
          <p:cNvPicPr>
            <a:picLocks noGrp="1" noChangeAspect="1"/>
          </p:cNvPicPr>
          <p:nvPr>
            <p:ph idx="1"/>
          </p:nvPr>
        </p:nvPicPr>
        <p:blipFill>
          <a:blip r:embed="rId2"/>
          <a:stretch>
            <a:fillRect/>
          </a:stretch>
        </p:blipFill>
        <p:spPr>
          <a:xfrm>
            <a:off x="1032386" y="776748"/>
            <a:ext cx="10333703" cy="5928852"/>
          </a:xfrm>
        </p:spPr>
      </p:pic>
    </p:spTree>
    <p:extLst>
      <p:ext uri="{BB962C8B-B14F-4D97-AF65-F5344CB8AC3E}">
        <p14:creationId xmlns:p14="http://schemas.microsoft.com/office/powerpoint/2010/main" val="3289539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80AEC-08C6-5B9D-37B6-71B3E464E810}"/>
              </a:ext>
            </a:extLst>
          </p:cNvPr>
          <p:cNvSpPr>
            <a:spLocks noGrp="1"/>
          </p:cNvSpPr>
          <p:nvPr>
            <p:ph type="title"/>
          </p:nvPr>
        </p:nvSpPr>
        <p:spPr>
          <a:xfrm>
            <a:off x="352926" y="140537"/>
            <a:ext cx="11421979" cy="517190"/>
          </a:xfrm>
        </p:spPr>
        <p:txBody>
          <a:bodyPr>
            <a:noAutofit/>
          </a:bodyPr>
          <a:lstStyle/>
          <a:p>
            <a:pPr algn="ctr"/>
            <a:r>
              <a:rPr lang="en-US" sz="3200" b="1" i="1" dirty="0">
                <a:solidFill>
                  <a:srgbClr val="FF0000"/>
                </a:solidFill>
              </a:rPr>
              <a:t>The US Market is crucial for Macroeconomic Stability in Bangladesh</a:t>
            </a:r>
            <a:endParaRPr lang="en-SG" sz="3200" b="1" i="1" dirty="0">
              <a:solidFill>
                <a:srgbClr val="FF0000"/>
              </a:solidFill>
            </a:endParaRPr>
          </a:p>
        </p:txBody>
      </p:sp>
      <p:pic>
        <p:nvPicPr>
          <p:cNvPr id="5" name="Content Placeholder 4">
            <a:extLst>
              <a:ext uri="{FF2B5EF4-FFF2-40B4-BE49-F238E27FC236}">
                <a16:creationId xmlns:a16="http://schemas.microsoft.com/office/drawing/2014/main" id="{B1B15C42-BB86-9555-E2F7-49BE9506DAE3}"/>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4651" t="15075" b="6614"/>
          <a:stretch/>
        </p:blipFill>
        <p:spPr>
          <a:xfrm>
            <a:off x="778689" y="609601"/>
            <a:ext cx="10996216" cy="6271764"/>
          </a:xfrm>
        </p:spPr>
      </p:pic>
    </p:spTree>
    <p:extLst>
      <p:ext uri="{BB962C8B-B14F-4D97-AF65-F5344CB8AC3E}">
        <p14:creationId xmlns:p14="http://schemas.microsoft.com/office/powerpoint/2010/main" val="201460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2BA1E-2000-5649-0B60-3AD02042AB24}"/>
              </a:ext>
            </a:extLst>
          </p:cNvPr>
          <p:cNvSpPr>
            <a:spLocks noGrp="1"/>
          </p:cNvSpPr>
          <p:nvPr>
            <p:ph type="title"/>
          </p:nvPr>
        </p:nvSpPr>
        <p:spPr>
          <a:xfrm>
            <a:off x="838200" y="89250"/>
            <a:ext cx="10515600" cy="841192"/>
          </a:xfrm>
        </p:spPr>
        <p:txBody>
          <a:bodyPr>
            <a:normAutofit fontScale="90000"/>
          </a:bodyPr>
          <a:lstStyle/>
          <a:p>
            <a:pPr algn="ctr"/>
            <a:r>
              <a:rPr lang="en-US" sz="3600" b="1" i="1" dirty="0">
                <a:solidFill>
                  <a:srgbClr val="FF0000"/>
                </a:solidFill>
              </a:rPr>
              <a:t>Trump’s so-called “Reciprocal Tariff” is a blow to the rule-based trading system under the WTO</a:t>
            </a:r>
            <a:endParaRPr lang="en-SG" sz="3600" b="1" i="1" dirty="0">
              <a:solidFill>
                <a:srgbClr val="FF0000"/>
              </a:solidFill>
            </a:endParaRPr>
          </a:p>
        </p:txBody>
      </p:sp>
      <p:pic>
        <p:nvPicPr>
          <p:cNvPr id="5" name="Picture 4">
            <a:extLst>
              <a:ext uri="{FF2B5EF4-FFF2-40B4-BE49-F238E27FC236}">
                <a16:creationId xmlns:a16="http://schemas.microsoft.com/office/drawing/2014/main" id="{D496251E-6D21-2FBB-369B-5EEBC1AAF2CB}"/>
              </a:ext>
            </a:extLst>
          </p:cNvPr>
          <p:cNvPicPr>
            <a:picLocks noChangeAspect="1"/>
          </p:cNvPicPr>
          <p:nvPr/>
        </p:nvPicPr>
        <p:blipFill>
          <a:blip r:embed="rId2">
            <a:extLst>
              <a:ext uri="{28A0092B-C50C-407E-A947-70E740481C1C}">
                <a14:useLocalDpi xmlns:a14="http://schemas.microsoft.com/office/drawing/2010/main" val="0"/>
              </a:ext>
            </a:extLst>
          </a:blip>
          <a:srcRect l="8470" t="8687" r="7883" b="11500"/>
          <a:stretch/>
        </p:blipFill>
        <p:spPr>
          <a:xfrm>
            <a:off x="983226" y="1187115"/>
            <a:ext cx="10264877" cy="5421215"/>
          </a:xfrm>
          <a:prstGeom prst="rect">
            <a:avLst/>
          </a:prstGeom>
        </p:spPr>
      </p:pic>
    </p:spTree>
    <p:extLst>
      <p:ext uri="{BB962C8B-B14F-4D97-AF65-F5344CB8AC3E}">
        <p14:creationId xmlns:p14="http://schemas.microsoft.com/office/powerpoint/2010/main" val="2581168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775B7-7053-2C95-B685-4C11FFC85593}"/>
              </a:ext>
            </a:extLst>
          </p:cNvPr>
          <p:cNvSpPr>
            <a:spLocks noGrp="1"/>
          </p:cNvSpPr>
          <p:nvPr>
            <p:ph type="title"/>
          </p:nvPr>
        </p:nvSpPr>
        <p:spPr>
          <a:xfrm>
            <a:off x="561474" y="188662"/>
            <a:ext cx="11357810" cy="613443"/>
          </a:xfrm>
        </p:spPr>
        <p:txBody>
          <a:bodyPr>
            <a:normAutofit fontScale="90000"/>
          </a:bodyPr>
          <a:lstStyle/>
          <a:p>
            <a:pPr algn="ctr"/>
            <a:r>
              <a:rPr lang="en-US" i="1" dirty="0">
                <a:solidFill>
                  <a:srgbClr val="FF0000"/>
                </a:solidFill>
              </a:rPr>
              <a:t>The “Reciprocal Tariff” formula is ad hoc in nature </a:t>
            </a:r>
            <a:endParaRPr lang="en-SG" i="1" dirty="0">
              <a:solidFill>
                <a:srgbClr val="FF0000"/>
              </a:solidFill>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DDE5777-E991-EFAB-85A1-300C1D03C3D2}"/>
                  </a:ext>
                </a:extLst>
              </p:cNvPr>
              <p:cNvSpPr>
                <a:spLocks noGrp="1"/>
              </p:cNvSpPr>
              <p:nvPr>
                <p:ph idx="1"/>
              </p:nvPr>
            </p:nvSpPr>
            <p:spPr>
              <a:xfrm>
                <a:off x="838199" y="1267327"/>
                <a:ext cx="5097379" cy="4973052"/>
              </a:xfrm>
            </p:spPr>
            <p:txBody>
              <a:bodyPr>
                <a:noAutofit/>
              </a:bodyPr>
              <a:lstStyle/>
              <a:p>
                <a14:m>
                  <m:oMath xmlns:m="http://schemas.openxmlformats.org/officeDocument/2006/math">
                    <m:sSub>
                      <m:sSubPr>
                        <m:ctrlPr>
                          <a:rPr lang="en-US" sz="3200" b="0" i="1" smtClean="0">
                            <a:latin typeface="Cambria Math" panose="02040503050406030204" pitchFamily="18" charset="0"/>
                          </a:rPr>
                        </m:ctrlPr>
                      </m:sSubPr>
                      <m:e>
                        <m:r>
                          <m:rPr>
                            <m:sty m:val="p"/>
                          </m:rPr>
                          <a:rPr lang="en-US" sz="3200" b="0" i="0" smtClean="0">
                            <a:latin typeface="Cambria Math" panose="02040503050406030204" pitchFamily="18" charset="0"/>
                          </a:rPr>
                          <m:t>Δ</m:t>
                        </m:r>
                        <m:r>
                          <a:rPr lang="en-US" sz="3200" b="0" i="1" smtClean="0">
                            <a:latin typeface="Cambria Math" panose="02040503050406030204" pitchFamily="18" charset="0"/>
                          </a:rPr>
                          <m:t>𝜏</m:t>
                        </m:r>
                      </m:e>
                      <m:sub>
                        <m:r>
                          <a:rPr lang="en-US" sz="3200" b="0" i="1" smtClean="0">
                            <a:latin typeface="Cambria Math" panose="02040503050406030204" pitchFamily="18" charset="0"/>
                          </a:rPr>
                          <m:t>𝑖</m:t>
                        </m:r>
                      </m:sub>
                    </m:sSub>
                    <m:r>
                      <a:rPr lang="en-US" sz="3200" b="0" i="1" smtClean="0">
                        <a:latin typeface="Cambria Math" panose="02040503050406030204" pitchFamily="18" charset="0"/>
                      </a:rPr>
                      <m:t>=</m:t>
                    </m:r>
                  </m:oMath>
                </a14:m>
                <a:r>
                  <a:rPr lang="en-SG" sz="3200" dirty="0"/>
                  <a:t> Change in tariff rate for country </a:t>
                </a:r>
                <a:r>
                  <a:rPr lang="en-SG" sz="3200" dirty="0" err="1"/>
                  <a:t>i</a:t>
                </a:r>
                <a:endParaRPr lang="en-SG" sz="3200" dirty="0"/>
              </a:p>
              <a:p>
                <a14:m>
                  <m:oMath xmlns:m="http://schemas.openxmlformats.org/officeDocument/2006/math">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𝑥</m:t>
                        </m:r>
                      </m:e>
                      <m:sub>
                        <m:r>
                          <a:rPr lang="en-US" sz="3200" b="0" i="1" smtClean="0">
                            <a:latin typeface="Cambria Math" panose="02040503050406030204" pitchFamily="18" charset="0"/>
                          </a:rPr>
                          <m:t>𝑖</m:t>
                        </m:r>
                      </m:sub>
                    </m:sSub>
                    <m:r>
                      <a:rPr lang="en-US" sz="3200" b="0" i="1" smtClean="0">
                        <a:latin typeface="Cambria Math" panose="02040503050406030204" pitchFamily="18" charset="0"/>
                      </a:rPr>
                      <m:t>=  </m:t>
                    </m:r>
                  </m:oMath>
                </a14:m>
                <a:r>
                  <a:rPr lang="en-SG" sz="3200" dirty="0"/>
                  <a:t>US export to country </a:t>
                </a:r>
                <a:r>
                  <a:rPr lang="en-SG" sz="3200" dirty="0" err="1"/>
                  <a:t>i</a:t>
                </a:r>
                <a:r>
                  <a:rPr lang="en-SG" sz="3200" dirty="0"/>
                  <a:t> </a:t>
                </a:r>
              </a:p>
              <a:p>
                <a14:m>
                  <m:oMath xmlns:m="http://schemas.openxmlformats.org/officeDocument/2006/math">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𝑚</m:t>
                        </m:r>
                      </m:e>
                      <m:sub>
                        <m:r>
                          <a:rPr lang="en-US" sz="3200" b="0" i="1" smtClean="0">
                            <a:latin typeface="Cambria Math" panose="02040503050406030204" pitchFamily="18" charset="0"/>
                          </a:rPr>
                          <m:t>𝑖</m:t>
                        </m:r>
                      </m:sub>
                    </m:sSub>
                    <m:r>
                      <a:rPr lang="en-US" sz="3200" b="0" i="1" smtClean="0">
                        <a:latin typeface="Cambria Math" panose="02040503050406030204" pitchFamily="18" charset="0"/>
                      </a:rPr>
                      <m:t>= </m:t>
                    </m:r>
                  </m:oMath>
                </a14:m>
                <a:r>
                  <a:rPr lang="en-SG" sz="3200" dirty="0"/>
                  <a:t> US import from country </a:t>
                </a:r>
                <a:r>
                  <a:rPr lang="en-SG" sz="3200" dirty="0" err="1"/>
                  <a:t>i</a:t>
                </a:r>
                <a:r>
                  <a:rPr lang="en-SG" sz="3200" dirty="0"/>
                  <a:t> </a:t>
                </a:r>
              </a:p>
              <a:p>
                <a14:m>
                  <m:oMath xmlns:m="http://schemas.openxmlformats.org/officeDocument/2006/math">
                    <m:r>
                      <m:rPr>
                        <m:sty m:val="p"/>
                      </m:rPr>
                      <a:rPr lang="en-US" sz="3200" b="0" i="1" smtClean="0">
                        <a:latin typeface="Cambria Math" panose="02040503050406030204" pitchFamily="18" charset="0"/>
                      </a:rPr>
                      <m:t>ϵ</m:t>
                    </m:r>
                    <m:r>
                      <a:rPr lang="en-US" sz="3200" b="0" i="1" smtClean="0">
                        <a:latin typeface="Cambria Math" panose="02040503050406030204" pitchFamily="18" charset="0"/>
                      </a:rPr>
                      <m:t>= </m:t>
                    </m:r>
                  </m:oMath>
                </a14:m>
                <a:r>
                  <a:rPr lang="en-US" sz="3200" b="0" dirty="0"/>
                  <a:t>Price elasticity of import demand</a:t>
                </a:r>
              </a:p>
              <a:p>
                <a14:m>
                  <m:oMath xmlns:m="http://schemas.openxmlformats.org/officeDocument/2006/math">
                    <m:r>
                      <a:rPr lang="en-US" sz="3200" b="0" i="1" smtClean="0">
                        <a:latin typeface="Cambria Math" panose="02040503050406030204" pitchFamily="18" charset="0"/>
                      </a:rPr>
                      <m:t>𝜙</m:t>
                    </m:r>
                    <m:r>
                      <a:rPr lang="en-US" sz="3200" b="0" i="1" smtClean="0">
                        <a:latin typeface="Cambria Math" panose="02040503050406030204" pitchFamily="18" charset="0"/>
                      </a:rPr>
                      <m:t>= </m:t>
                    </m:r>
                  </m:oMath>
                </a14:m>
                <a:r>
                  <a:rPr lang="en-US" sz="3200" b="0" dirty="0"/>
                  <a:t> Elasticity of import prices with respect to tariffs.</a:t>
                </a:r>
              </a:p>
              <a:p>
                <a:pPr marL="0" indent="0">
                  <a:buNone/>
                </a:pPr>
                <a:r>
                  <a:rPr lang="en-SG" sz="3200" dirty="0"/>
                  <a:t> </a:t>
                </a:r>
              </a:p>
            </p:txBody>
          </p:sp>
        </mc:Choice>
        <mc:Fallback xmlns="">
          <p:sp>
            <p:nvSpPr>
              <p:cNvPr id="3" name="Content Placeholder 2">
                <a:extLst>
                  <a:ext uri="{FF2B5EF4-FFF2-40B4-BE49-F238E27FC236}">
                    <a16:creationId xmlns:a16="http://schemas.microsoft.com/office/drawing/2014/main" id="{1DDE5777-E991-EFAB-85A1-300C1D03C3D2}"/>
                  </a:ext>
                </a:extLst>
              </p:cNvPr>
              <p:cNvSpPr>
                <a:spLocks noGrp="1" noRot="1" noChangeAspect="1" noMove="1" noResize="1" noEditPoints="1" noAdjustHandles="1" noChangeArrowheads="1" noChangeShapeType="1" noTextEdit="1"/>
              </p:cNvSpPr>
              <p:nvPr>
                <p:ph idx="1"/>
              </p:nvPr>
            </p:nvSpPr>
            <p:spPr>
              <a:xfrm>
                <a:off x="838199" y="1267327"/>
                <a:ext cx="5097379" cy="4973052"/>
              </a:xfrm>
              <a:blipFill>
                <a:blip r:embed="rId2"/>
                <a:stretch>
                  <a:fillRect t="-2451" r="-239" b="-4412"/>
                </a:stretch>
              </a:blipFill>
            </p:spPr>
            <p:txBody>
              <a:bodyPr/>
              <a:lstStyle/>
              <a:p>
                <a:r>
                  <a:rPr lang="en-SG">
                    <a:noFill/>
                  </a:rPr>
                  <a:t> </a:t>
                </a:r>
              </a:p>
            </p:txBody>
          </p:sp>
        </mc:Fallback>
      </mc:AlternateContent>
      <p:pic>
        <p:nvPicPr>
          <p:cNvPr id="7" name="Picture 6">
            <a:extLst>
              <a:ext uri="{FF2B5EF4-FFF2-40B4-BE49-F238E27FC236}">
                <a16:creationId xmlns:a16="http://schemas.microsoft.com/office/drawing/2014/main" id="{AC5725C2-53C5-273D-CC5D-1583DE0437CF}"/>
              </a:ext>
            </a:extLst>
          </p:cNvPr>
          <p:cNvPicPr>
            <a:picLocks noChangeAspect="1"/>
          </p:cNvPicPr>
          <p:nvPr/>
        </p:nvPicPr>
        <p:blipFill>
          <a:blip r:embed="rId3"/>
          <a:stretch>
            <a:fillRect/>
          </a:stretch>
        </p:blipFill>
        <p:spPr>
          <a:xfrm>
            <a:off x="6465203" y="2629046"/>
            <a:ext cx="4888598" cy="1599907"/>
          </a:xfrm>
          <a:prstGeom prst="rect">
            <a:avLst/>
          </a:prstGeom>
        </p:spPr>
      </p:pic>
    </p:spTree>
    <p:extLst>
      <p:ext uri="{BB962C8B-B14F-4D97-AF65-F5344CB8AC3E}">
        <p14:creationId xmlns:p14="http://schemas.microsoft.com/office/powerpoint/2010/main" val="2462705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86650-D9FE-353C-711C-09A843BE0D22}"/>
              </a:ext>
            </a:extLst>
          </p:cNvPr>
          <p:cNvSpPr>
            <a:spLocks noGrp="1"/>
          </p:cNvSpPr>
          <p:nvPr>
            <p:ph type="title"/>
          </p:nvPr>
        </p:nvSpPr>
        <p:spPr>
          <a:xfrm>
            <a:off x="709863" y="200528"/>
            <a:ext cx="10515600" cy="751562"/>
          </a:xfrm>
        </p:spPr>
        <p:txBody>
          <a:bodyPr>
            <a:normAutofit fontScale="90000"/>
          </a:bodyPr>
          <a:lstStyle/>
          <a:p>
            <a:pPr algn="ctr"/>
            <a:r>
              <a:rPr lang="en-US" b="1" i="1" dirty="0">
                <a:solidFill>
                  <a:srgbClr val="FF0000"/>
                </a:solidFill>
              </a:rPr>
              <a:t>The parameter values used are not supported by empirical evidence</a:t>
            </a:r>
            <a:endParaRPr lang="en-SG" b="1" i="1" dirty="0">
              <a:solidFill>
                <a:srgbClr val="FF0000"/>
              </a:solidFill>
            </a:endParaRPr>
          </a:p>
        </p:txBody>
      </p:sp>
      <p:sp>
        <p:nvSpPr>
          <p:cNvPr id="3" name="Content Placeholder 2">
            <a:extLst>
              <a:ext uri="{FF2B5EF4-FFF2-40B4-BE49-F238E27FC236}">
                <a16:creationId xmlns:a16="http://schemas.microsoft.com/office/drawing/2014/main" id="{34431DFD-BF53-DF72-8FDD-895058FBD48E}"/>
              </a:ext>
            </a:extLst>
          </p:cNvPr>
          <p:cNvSpPr>
            <a:spLocks noGrp="1"/>
          </p:cNvSpPr>
          <p:nvPr>
            <p:ph idx="1"/>
          </p:nvPr>
        </p:nvSpPr>
        <p:spPr>
          <a:xfrm>
            <a:off x="430474" y="1652338"/>
            <a:ext cx="5665526" cy="5005136"/>
          </a:xfrm>
        </p:spPr>
        <p:txBody>
          <a:bodyPr>
            <a:normAutofit/>
          </a:bodyPr>
          <a:lstStyle/>
          <a:p>
            <a:r>
              <a:rPr lang="en-US" dirty="0"/>
              <a:t>The Trump administration set </a:t>
            </a:r>
            <a:r>
              <a:rPr lang="en-US" i="1" dirty="0"/>
              <a:t>ε</a:t>
            </a:r>
            <a:r>
              <a:rPr lang="en-US" dirty="0"/>
              <a:t> = −4 and </a:t>
            </a:r>
            <a:r>
              <a:rPr lang="en-US" i="1" dirty="0"/>
              <a:t>φ</a:t>
            </a:r>
            <a:r>
              <a:rPr lang="en-US" dirty="0"/>
              <a:t> = 0.25, </a:t>
            </a:r>
          </a:p>
          <a:p>
            <a:r>
              <a:rPr lang="en-US" dirty="0"/>
              <a:t>then multiplied them for </a:t>
            </a:r>
            <a:r>
              <a:rPr lang="en-US" i="1" dirty="0"/>
              <a:t>ε</a:t>
            </a:r>
            <a:r>
              <a:rPr lang="en-US" dirty="0"/>
              <a:t> × </a:t>
            </a:r>
            <a:r>
              <a:rPr lang="en-US" i="1" dirty="0"/>
              <a:t>φ</a:t>
            </a:r>
            <a:r>
              <a:rPr lang="en-US" dirty="0"/>
              <a:t> = −1, which resulted in no change except to make the result positive when </a:t>
            </a:r>
            <a:r>
              <a:rPr lang="en-US" i="1" dirty="0"/>
              <a:t>ε</a:t>
            </a:r>
            <a:r>
              <a:rPr lang="en-US" dirty="0"/>
              <a:t> × </a:t>
            </a:r>
            <a:r>
              <a:rPr lang="en-US" i="1" dirty="0"/>
              <a:t>φ</a:t>
            </a:r>
            <a:r>
              <a:rPr lang="en-US" dirty="0"/>
              <a:t> was multiplied</a:t>
            </a:r>
          </a:p>
          <a:p>
            <a:r>
              <a:rPr lang="en-US" dirty="0"/>
              <a:t>Empirically, </a:t>
            </a:r>
            <a:r>
              <a:rPr lang="en-US" i="1" dirty="0"/>
              <a:t>φ</a:t>
            </a:r>
            <a:r>
              <a:rPr lang="en-US" dirty="0"/>
              <a:t> is found to be close to 1 not 0.25 (</a:t>
            </a:r>
            <a:r>
              <a:rPr lang="en-SG" dirty="0"/>
              <a:t>0.945, according to AEI</a:t>
            </a:r>
            <a:r>
              <a:rPr lang="en-US" dirty="0"/>
              <a:t>).</a:t>
            </a:r>
          </a:p>
          <a:p>
            <a:r>
              <a:rPr lang="en-US" dirty="0"/>
              <a:t>Using the correct value of </a:t>
            </a:r>
            <a:r>
              <a:rPr lang="en-US" i="1" dirty="0"/>
              <a:t>φ </a:t>
            </a:r>
            <a:r>
              <a:rPr lang="en-US" dirty="0"/>
              <a:t>would have resulted in one-fourth of the proposed tariffs.</a:t>
            </a:r>
            <a:endParaRPr lang="en-SG" dirty="0"/>
          </a:p>
        </p:txBody>
      </p:sp>
      <p:pic>
        <p:nvPicPr>
          <p:cNvPr id="5" name="Picture 4">
            <a:extLst>
              <a:ext uri="{FF2B5EF4-FFF2-40B4-BE49-F238E27FC236}">
                <a16:creationId xmlns:a16="http://schemas.microsoft.com/office/drawing/2014/main" id="{D108FC08-74CB-7BA9-55ED-C35910C76999}"/>
              </a:ext>
            </a:extLst>
          </p:cNvPr>
          <p:cNvPicPr>
            <a:picLocks noChangeAspect="1"/>
          </p:cNvPicPr>
          <p:nvPr/>
        </p:nvPicPr>
        <p:blipFill>
          <a:blip r:embed="rId2"/>
          <a:stretch>
            <a:fillRect/>
          </a:stretch>
        </p:blipFill>
        <p:spPr>
          <a:xfrm>
            <a:off x="6511896" y="1517407"/>
            <a:ext cx="5249630" cy="1628935"/>
          </a:xfrm>
          <a:prstGeom prst="rect">
            <a:avLst/>
          </a:prstGeom>
        </p:spPr>
      </p:pic>
      <p:sp>
        <p:nvSpPr>
          <p:cNvPr id="6" name="TextBox 5">
            <a:extLst>
              <a:ext uri="{FF2B5EF4-FFF2-40B4-BE49-F238E27FC236}">
                <a16:creationId xmlns:a16="http://schemas.microsoft.com/office/drawing/2014/main" id="{EB390C2C-47A8-73BF-8D4D-D87167EF1621}"/>
              </a:ext>
            </a:extLst>
          </p:cNvPr>
          <p:cNvSpPr txBox="1"/>
          <p:nvPr/>
        </p:nvSpPr>
        <p:spPr>
          <a:xfrm>
            <a:off x="6269800" y="3711659"/>
            <a:ext cx="5665526" cy="1938992"/>
          </a:xfrm>
          <a:prstGeom prst="rect">
            <a:avLst/>
          </a:prstGeom>
          <a:noFill/>
        </p:spPr>
        <p:txBody>
          <a:bodyPr wrap="square" rtlCol="0">
            <a:spAutoFit/>
          </a:bodyPr>
          <a:lstStyle/>
          <a:p>
            <a:r>
              <a:rPr lang="en-US" sz="3000" b="1" i="1" dirty="0">
                <a:solidFill>
                  <a:srgbClr val="FF0000"/>
                </a:solidFill>
              </a:rPr>
              <a:t>US Reciprocal Tariffs have nothing to do with other countries’ tariffs on US exports; rather, it is based on the trade deficit with the US.</a:t>
            </a:r>
            <a:endParaRPr lang="en-SG" sz="3000" b="1" i="1" dirty="0">
              <a:solidFill>
                <a:srgbClr val="FF0000"/>
              </a:solidFill>
            </a:endParaRPr>
          </a:p>
        </p:txBody>
      </p:sp>
    </p:spTree>
    <p:extLst>
      <p:ext uri="{BB962C8B-B14F-4D97-AF65-F5344CB8AC3E}">
        <p14:creationId xmlns:p14="http://schemas.microsoft.com/office/powerpoint/2010/main" val="1609164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0E844-C2E0-171D-7317-D527198D948C}"/>
              </a:ext>
            </a:extLst>
          </p:cNvPr>
          <p:cNvSpPr>
            <a:spLocks noGrp="1"/>
          </p:cNvSpPr>
          <p:nvPr>
            <p:ph type="title"/>
          </p:nvPr>
        </p:nvSpPr>
        <p:spPr>
          <a:xfrm>
            <a:off x="433137" y="23881"/>
            <a:ext cx="11518231" cy="1062622"/>
          </a:xfrm>
        </p:spPr>
        <p:txBody>
          <a:bodyPr>
            <a:noAutofit/>
          </a:bodyPr>
          <a:lstStyle/>
          <a:p>
            <a:pPr algn="ctr"/>
            <a:r>
              <a:rPr lang="en-US" sz="3600" b="1" i="1" dirty="0">
                <a:solidFill>
                  <a:srgbClr val="FF0000"/>
                </a:solidFill>
              </a:rPr>
              <a:t>The formula the administration relied on has no foundation in either economic theory or trade law</a:t>
            </a:r>
            <a:endParaRPr lang="en-SG" sz="3600" b="1" i="1" dirty="0">
              <a:solidFill>
                <a:srgbClr val="FF0000"/>
              </a:solidFill>
            </a:endParaRPr>
          </a:p>
        </p:txBody>
      </p:sp>
      <p:pic>
        <p:nvPicPr>
          <p:cNvPr id="5" name="Content Placeholder 4">
            <a:extLst>
              <a:ext uri="{FF2B5EF4-FFF2-40B4-BE49-F238E27FC236}">
                <a16:creationId xmlns:a16="http://schemas.microsoft.com/office/drawing/2014/main" id="{3F9892DF-055E-F346-BCE8-F06E1D41F1A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3743" t="8870" r="2914" b="17246"/>
          <a:stretch/>
        </p:blipFill>
        <p:spPr>
          <a:xfrm>
            <a:off x="1235242" y="1086503"/>
            <a:ext cx="10118558" cy="5747616"/>
          </a:xfrm>
        </p:spPr>
      </p:pic>
    </p:spTree>
    <p:extLst>
      <p:ext uri="{BB962C8B-B14F-4D97-AF65-F5344CB8AC3E}">
        <p14:creationId xmlns:p14="http://schemas.microsoft.com/office/powerpoint/2010/main" val="1925844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14793-DE57-379C-F40D-CC1E4EB2CFDF}"/>
              </a:ext>
            </a:extLst>
          </p:cNvPr>
          <p:cNvSpPr>
            <a:spLocks noGrp="1"/>
          </p:cNvSpPr>
          <p:nvPr>
            <p:ph type="title"/>
          </p:nvPr>
        </p:nvSpPr>
        <p:spPr>
          <a:xfrm>
            <a:off x="838200" y="365125"/>
            <a:ext cx="10515600" cy="533233"/>
          </a:xfrm>
        </p:spPr>
        <p:txBody>
          <a:bodyPr>
            <a:normAutofit fontScale="90000"/>
          </a:bodyPr>
          <a:lstStyle/>
          <a:p>
            <a:pPr algn="ctr"/>
            <a:r>
              <a:rPr lang="en-US" b="1" i="1" dirty="0">
                <a:solidFill>
                  <a:srgbClr val="FF0000"/>
                </a:solidFill>
              </a:rPr>
              <a:t>Reciprocal tariff rates for Bangladesh and its competitors in the US market</a:t>
            </a:r>
            <a:endParaRPr lang="en-SG" b="1" i="1" dirty="0">
              <a:solidFill>
                <a:srgbClr val="FF0000"/>
              </a:solidFill>
            </a:endParaRPr>
          </a:p>
        </p:txBody>
      </p:sp>
      <p:pic>
        <p:nvPicPr>
          <p:cNvPr id="5" name="Content Placeholder 4">
            <a:extLst>
              <a:ext uri="{FF2B5EF4-FFF2-40B4-BE49-F238E27FC236}">
                <a16:creationId xmlns:a16="http://schemas.microsoft.com/office/drawing/2014/main" id="{987A2A1B-DD6E-68A4-DC47-01C490456B07}"/>
              </a:ext>
            </a:extLst>
          </p:cNvPr>
          <p:cNvPicPr>
            <a:picLocks noGrp="1" noChangeAspect="1"/>
          </p:cNvPicPr>
          <p:nvPr>
            <p:ph idx="1"/>
          </p:nvPr>
        </p:nvPicPr>
        <p:blipFill>
          <a:blip r:embed="rId2"/>
          <a:stretch>
            <a:fillRect/>
          </a:stretch>
        </p:blipFill>
        <p:spPr>
          <a:xfrm>
            <a:off x="263103" y="1764632"/>
            <a:ext cx="4966623" cy="4523873"/>
          </a:xfrm>
        </p:spPr>
      </p:pic>
      <p:pic>
        <p:nvPicPr>
          <p:cNvPr id="7" name="Picture 6">
            <a:extLst>
              <a:ext uri="{FF2B5EF4-FFF2-40B4-BE49-F238E27FC236}">
                <a16:creationId xmlns:a16="http://schemas.microsoft.com/office/drawing/2014/main" id="{D1F2B2FC-DFA7-6138-5FD4-B3394F935A8F}"/>
              </a:ext>
            </a:extLst>
          </p:cNvPr>
          <p:cNvPicPr>
            <a:picLocks noChangeAspect="1"/>
          </p:cNvPicPr>
          <p:nvPr/>
        </p:nvPicPr>
        <p:blipFill>
          <a:blip r:embed="rId3"/>
          <a:stretch>
            <a:fillRect/>
          </a:stretch>
        </p:blipFill>
        <p:spPr>
          <a:xfrm>
            <a:off x="5329405" y="1854679"/>
            <a:ext cx="6599492" cy="4433825"/>
          </a:xfrm>
          <a:prstGeom prst="rect">
            <a:avLst/>
          </a:prstGeom>
        </p:spPr>
      </p:pic>
    </p:spTree>
    <p:extLst>
      <p:ext uri="{BB962C8B-B14F-4D97-AF65-F5344CB8AC3E}">
        <p14:creationId xmlns:p14="http://schemas.microsoft.com/office/powerpoint/2010/main" val="20996417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149D1-8321-997E-DF2D-E8E27378EF11}"/>
              </a:ext>
            </a:extLst>
          </p:cNvPr>
          <p:cNvSpPr>
            <a:spLocks noGrp="1"/>
          </p:cNvSpPr>
          <p:nvPr>
            <p:ph type="title"/>
          </p:nvPr>
        </p:nvSpPr>
        <p:spPr/>
        <p:txBody>
          <a:bodyPr/>
          <a:lstStyle/>
          <a:p>
            <a:pPr algn="ctr"/>
            <a:r>
              <a:rPr lang="en-US" b="1" i="1" dirty="0">
                <a:solidFill>
                  <a:srgbClr val="FF0000"/>
                </a:solidFill>
              </a:rPr>
              <a:t>US so-called “Reciprocal Tariffs” can induce macroeconomic instability in Bangladesh</a:t>
            </a:r>
            <a:endParaRPr lang="en-SG" b="1" i="1" dirty="0">
              <a:solidFill>
                <a:srgbClr val="FF0000"/>
              </a:solidFill>
            </a:endParaRPr>
          </a:p>
        </p:txBody>
      </p:sp>
      <p:sp>
        <p:nvSpPr>
          <p:cNvPr id="3" name="Content Placeholder 2">
            <a:extLst>
              <a:ext uri="{FF2B5EF4-FFF2-40B4-BE49-F238E27FC236}">
                <a16:creationId xmlns:a16="http://schemas.microsoft.com/office/drawing/2014/main" id="{9823246D-E409-9CDA-9977-48FA367E1DB7}"/>
              </a:ext>
            </a:extLst>
          </p:cNvPr>
          <p:cNvSpPr>
            <a:spLocks noGrp="1"/>
          </p:cNvSpPr>
          <p:nvPr>
            <p:ph idx="1"/>
          </p:nvPr>
        </p:nvSpPr>
        <p:spPr/>
        <p:txBody>
          <a:bodyPr/>
          <a:lstStyle/>
          <a:p>
            <a:r>
              <a:rPr lang="en-US" dirty="0"/>
              <a:t>Bangladesh’s garment exporters are at risk. US shoppers may buy fewer clothes as it will become expensive, shrinking the overall size of the market.</a:t>
            </a:r>
          </a:p>
          <a:p>
            <a:r>
              <a:rPr lang="en-US" dirty="0"/>
              <a:t>Higher tariffs on competitors like China and Vietnam can help gain some additional market share in the US, but Bangladesh could face greater competition from these competitors in the EU markets.</a:t>
            </a:r>
          </a:p>
          <a:p>
            <a:r>
              <a:rPr lang="en-US" dirty="0"/>
              <a:t>Bangladesh may also face currency pressure, straining reserves and fiscal space.</a:t>
            </a:r>
          </a:p>
          <a:p>
            <a:r>
              <a:rPr lang="en-US" dirty="0"/>
              <a:t>Women and informal workers in RMG are most vulnerable.</a:t>
            </a:r>
            <a:endParaRPr lang="en-SG" dirty="0"/>
          </a:p>
        </p:txBody>
      </p:sp>
    </p:spTree>
    <p:extLst>
      <p:ext uri="{BB962C8B-B14F-4D97-AF65-F5344CB8AC3E}">
        <p14:creationId xmlns:p14="http://schemas.microsoft.com/office/powerpoint/2010/main" val="2147344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01F0C-9817-C9F7-0BBD-FC1922EB0247}"/>
              </a:ext>
            </a:extLst>
          </p:cNvPr>
          <p:cNvSpPr>
            <a:spLocks noGrp="1"/>
          </p:cNvSpPr>
          <p:nvPr>
            <p:ph type="title"/>
          </p:nvPr>
        </p:nvSpPr>
        <p:spPr>
          <a:xfrm>
            <a:off x="838200" y="163240"/>
            <a:ext cx="10515600" cy="959707"/>
          </a:xfrm>
        </p:spPr>
        <p:txBody>
          <a:bodyPr>
            <a:normAutofit fontScale="90000"/>
          </a:bodyPr>
          <a:lstStyle/>
          <a:p>
            <a:pPr algn="ctr"/>
            <a:r>
              <a:rPr lang="en-US" b="1" i="1" dirty="0">
                <a:solidFill>
                  <a:srgbClr val="FF0000"/>
                </a:solidFill>
              </a:rPr>
              <a:t>What are the policy tools available for Bangladesh to tackle this situation</a:t>
            </a:r>
            <a:endParaRPr lang="en-SG" b="1" i="1" dirty="0">
              <a:solidFill>
                <a:srgbClr val="FF0000"/>
              </a:solidFill>
            </a:endParaRPr>
          </a:p>
        </p:txBody>
      </p:sp>
      <p:pic>
        <p:nvPicPr>
          <p:cNvPr id="7" name="Picture 6">
            <a:extLst>
              <a:ext uri="{FF2B5EF4-FFF2-40B4-BE49-F238E27FC236}">
                <a16:creationId xmlns:a16="http://schemas.microsoft.com/office/drawing/2014/main" id="{AA2233DF-1A3D-6B86-9B5B-DDEB2A4DF64D}"/>
              </a:ext>
            </a:extLst>
          </p:cNvPr>
          <p:cNvPicPr>
            <a:picLocks noChangeAspect="1"/>
          </p:cNvPicPr>
          <p:nvPr/>
        </p:nvPicPr>
        <p:blipFill>
          <a:blip r:embed="rId2">
            <a:extLst>
              <a:ext uri="{28A0092B-C50C-407E-A947-70E740481C1C}">
                <a14:useLocalDpi xmlns:a14="http://schemas.microsoft.com/office/drawing/2010/main" val="0"/>
              </a:ext>
            </a:extLst>
          </a:blip>
          <a:srcRect l="2904" t="8995" r="2658" b="9213"/>
          <a:stretch/>
        </p:blipFill>
        <p:spPr>
          <a:xfrm>
            <a:off x="668594" y="1299411"/>
            <a:ext cx="10854812" cy="5170215"/>
          </a:xfrm>
          <a:prstGeom prst="rect">
            <a:avLst/>
          </a:prstGeom>
        </p:spPr>
      </p:pic>
    </p:spTree>
    <p:extLst>
      <p:ext uri="{BB962C8B-B14F-4D97-AF65-F5344CB8AC3E}">
        <p14:creationId xmlns:p14="http://schemas.microsoft.com/office/powerpoint/2010/main" val="37110693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0309D-1DE8-5AD0-35A1-5BBCBD6292F8}"/>
              </a:ext>
            </a:extLst>
          </p:cNvPr>
          <p:cNvSpPr>
            <a:spLocks noGrp="1"/>
          </p:cNvSpPr>
          <p:nvPr>
            <p:ph type="title"/>
          </p:nvPr>
        </p:nvSpPr>
        <p:spPr/>
        <p:txBody>
          <a:bodyPr/>
          <a:lstStyle/>
          <a:p>
            <a:r>
              <a:rPr lang="en-US" dirty="0"/>
              <a:t>Final thought</a:t>
            </a:r>
            <a:endParaRPr lang="en-SG" dirty="0"/>
          </a:p>
        </p:txBody>
      </p:sp>
      <p:sp>
        <p:nvSpPr>
          <p:cNvPr id="3" name="Content Placeholder 2">
            <a:extLst>
              <a:ext uri="{FF2B5EF4-FFF2-40B4-BE49-F238E27FC236}">
                <a16:creationId xmlns:a16="http://schemas.microsoft.com/office/drawing/2014/main" id="{CD5221CF-BBE8-FA86-9951-AA516DD123B8}"/>
              </a:ext>
            </a:extLst>
          </p:cNvPr>
          <p:cNvSpPr>
            <a:spLocks noGrp="1"/>
          </p:cNvSpPr>
          <p:nvPr>
            <p:ph idx="1"/>
          </p:nvPr>
        </p:nvSpPr>
        <p:spPr>
          <a:xfrm>
            <a:off x="838200" y="1599483"/>
            <a:ext cx="10515600" cy="4351338"/>
          </a:xfrm>
        </p:spPr>
        <p:txBody>
          <a:bodyPr>
            <a:noAutofit/>
          </a:bodyPr>
          <a:lstStyle/>
          <a:p>
            <a:pPr>
              <a:buFont typeface="Arial" panose="020B0604020202020204" pitchFamily="34" charset="0"/>
              <a:buChar char="•"/>
            </a:pPr>
            <a:r>
              <a:rPr lang="en-US" sz="3600" dirty="0"/>
              <a:t>The US reciprocal tariff strategy presents both risks and opportunities.</a:t>
            </a:r>
          </a:p>
          <a:p>
            <a:pPr>
              <a:buFont typeface="Arial" panose="020B0604020202020204" pitchFamily="34" charset="0"/>
              <a:buChar char="•"/>
            </a:pPr>
            <a:r>
              <a:rPr lang="en-US" sz="3600" dirty="0"/>
              <a:t>Bangladesh must adopt a forward-looking, diversified export strategy.</a:t>
            </a:r>
          </a:p>
          <a:p>
            <a:pPr>
              <a:buFont typeface="Arial" panose="020B0604020202020204" pitchFamily="34" charset="0"/>
              <a:buChar char="•"/>
            </a:pPr>
            <a:r>
              <a:rPr lang="en-US" sz="3600" dirty="0"/>
              <a:t>Smart diplomacy, structural reform, and private sector innovation are key.</a:t>
            </a:r>
          </a:p>
          <a:p>
            <a:pPr>
              <a:buFont typeface="Arial" panose="020B0604020202020204" pitchFamily="34" charset="0"/>
              <a:buChar char="•"/>
            </a:pPr>
            <a:r>
              <a:rPr lang="en-US" sz="3600" dirty="0"/>
              <a:t>Being prepared will determine whether Bangladesh is sidelined or elevated in the new trade regime.</a:t>
            </a:r>
          </a:p>
        </p:txBody>
      </p:sp>
    </p:spTree>
    <p:extLst>
      <p:ext uri="{BB962C8B-B14F-4D97-AF65-F5344CB8AC3E}">
        <p14:creationId xmlns:p14="http://schemas.microsoft.com/office/powerpoint/2010/main" val="33788748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AD479-DB17-A907-0142-0D24E887A85C}"/>
              </a:ext>
            </a:extLst>
          </p:cNvPr>
          <p:cNvSpPr>
            <a:spLocks noGrp="1"/>
          </p:cNvSpPr>
          <p:nvPr>
            <p:ph type="ctrTitle"/>
          </p:nvPr>
        </p:nvSpPr>
        <p:spPr/>
        <p:txBody>
          <a:bodyPr/>
          <a:lstStyle/>
          <a:p>
            <a:r>
              <a:rPr lang="en-US" dirty="0"/>
              <a:t>Thank You</a:t>
            </a:r>
            <a:endParaRPr lang="en-SG" dirty="0"/>
          </a:p>
        </p:txBody>
      </p:sp>
    </p:spTree>
    <p:extLst>
      <p:ext uri="{BB962C8B-B14F-4D97-AF65-F5344CB8AC3E}">
        <p14:creationId xmlns:p14="http://schemas.microsoft.com/office/powerpoint/2010/main" val="41361978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239</TotalTime>
  <Words>479</Words>
  <Application>Microsoft Office PowerPoint</Application>
  <PresentationFormat>Widescreen</PresentationFormat>
  <Paragraphs>41</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Cambria Math</vt:lpstr>
      <vt:lpstr>Office Theme</vt:lpstr>
      <vt:lpstr>The Emerging Landscape of Trade: Trump's Reciprocal Tariff and Its Implications for Bangladesh </vt:lpstr>
      <vt:lpstr>PowerPoint Presentation</vt:lpstr>
      <vt:lpstr>The United States is Bangladesh's single largest export market</vt:lpstr>
      <vt:lpstr>Bangladesh’s exports to the US have achieved a new level after the COVID-19 pandemic</vt:lpstr>
      <vt:lpstr>Exports from Bangladesh to the United States in 2023</vt:lpstr>
      <vt:lpstr>The US Market is crucial for Macroeconomic Stability in Bangladesh</vt:lpstr>
      <vt:lpstr>Trump’s so-called “Reciprocal Tariff” is a blow to the rule-based trading system under the WTO</vt:lpstr>
      <vt:lpstr>The “Reciprocal Tariff” formula is ad hoc in nature </vt:lpstr>
      <vt:lpstr>The parameter values used are not supported by empirical evidence</vt:lpstr>
      <vt:lpstr>The formula the administration relied on has no foundation in either economic theory or trade law</vt:lpstr>
      <vt:lpstr>Reciprocal tariff rates for Bangladesh and its competitors in the US market</vt:lpstr>
      <vt:lpstr>US so-called “Reciprocal Tariffs” can induce macroeconomic instability in Bangladesh</vt:lpstr>
      <vt:lpstr>What are the policy tools available for Bangladesh to tackle this situation</vt:lpstr>
      <vt:lpstr>Final thought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Md Islam</dc:creator>
  <cp:lastModifiedBy>Md Islam</cp:lastModifiedBy>
  <cp:revision>5</cp:revision>
  <dcterms:created xsi:type="dcterms:W3CDTF">2025-04-18T09:16:01Z</dcterms:created>
  <dcterms:modified xsi:type="dcterms:W3CDTF">2025-04-20T08:36:27Z</dcterms:modified>
</cp:coreProperties>
</file>